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00850" cy="99329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BC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58" autoAdjust="0"/>
  </p:normalViewPr>
  <p:slideViewPr>
    <p:cSldViewPr>
      <p:cViewPr varScale="1">
        <p:scale>
          <a:sx n="103" d="100"/>
          <a:sy n="103" d="100"/>
        </p:scale>
        <p:origin x="105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lf Zurlinden" userId="295f3aff-4800-4d41-974b-b0ff331a3dbf" providerId="ADAL" clId="{716C2EA4-1AF1-4676-A374-AA5D372C2F28}"/>
    <pc:docChg chg="modSld">
      <pc:chgData name="Rolf Zurlinden" userId="295f3aff-4800-4d41-974b-b0ff331a3dbf" providerId="ADAL" clId="{716C2EA4-1AF1-4676-A374-AA5D372C2F28}" dt="2025-12-24T13:48:05.375" v="54" actId="20577"/>
      <pc:docMkLst>
        <pc:docMk/>
      </pc:docMkLst>
      <pc:sldChg chg="modSp mod">
        <pc:chgData name="Rolf Zurlinden" userId="295f3aff-4800-4d41-974b-b0ff331a3dbf" providerId="ADAL" clId="{716C2EA4-1AF1-4676-A374-AA5D372C2F28}" dt="2025-12-24T13:48:05.375" v="54" actId="20577"/>
        <pc:sldMkLst>
          <pc:docMk/>
          <pc:sldMk cId="3722538997" sldId="256"/>
        </pc:sldMkLst>
        <pc:spChg chg="mod">
          <ac:chgData name="Rolf Zurlinden" userId="295f3aff-4800-4d41-974b-b0ff331a3dbf" providerId="ADAL" clId="{716C2EA4-1AF1-4676-A374-AA5D372C2F28}" dt="2025-12-24T13:48:05.375" v="54" actId="20577"/>
          <ac:spMkLst>
            <pc:docMk/>
            <pc:sldMk cId="3722538997" sldId="256"/>
            <ac:spMk id="229" creationId="{00000000-0000-0000-0000-000000000000}"/>
          </ac:spMkLst>
        </pc:spChg>
        <pc:spChg chg="mod">
          <ac:chgData name="Rolf Zurlinden" userId="295f3aff-4800-4d41-974b-b0ff331a3dbf" providerId="ADAL" clId="{716C2EA4-1AF1-4676-A374-AA5D372C2F28}" dt="2025-12-24T13:47:21.008" v="19" actId="20577"/>
          <ac:spMkLst>
            <pc:docMk/>
            <pc:sldMk cId="3722538997" sldId="256"/>
            <ac:spMk id="23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0701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9830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6148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13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940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6853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957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7836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787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654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009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1EF58-77A7-4AFC-A0B4-E1D3DB3D7320}" type="datetimeFigureOut">
              <a:rPr lang="de-CH" smtClean="0"/>
              <a:t>24.12.2025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6830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hteck 44"/>
          <p:cNvSpPr/>
          <p:nvPr/>
        </p:nvSpPr>
        <p:spPr>
          <a:xfrm>
            <a:off x="2720992" y="4054212"/>
            <a:ext cx="2160000" cy="612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Stabschef</a:t>
            </a:r>
          </a:p>
          <a:p>
            <a:pPr algn="ctr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Wüthrich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Hans-Jürg</a:t>
            </a:r>
          </a:p>
          <a:p>
            <a:pPr algn="ctr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Wenger Albert</a:t>
            </a:r>
          </a:p>
        </p:txBody>
      </p:sp>
      <p:sp>
        <p:nvSpPr>
          <p:cNvPr id="46" name="Rechteck 45"/>
          <p:cNvSpPr/>
          <p:nvPr/>
        </p:nvSpPr>
        <p:spPr>
          <a:xfrm>
            <a:off x="2720992" y="3144175"/>
            <a:ext cx="2160000" cy="612000"/>
          </a:xfrm>
          <a:prstGeom prst="rect">
            <a:avLst/>
          </a:prstGeom>
          <a:gradFill>
            <a:gsLst>
              <a:gs pos="0">
                <a:srgbClr val="FFFF00"/>
              </a:gs>
              <a:gs pos="28000">
                <a:srgbClr val="FFFF00"/>
              </a:gs>
              <a:gs pos="100000">
                <a:srgbClr val="92D050"/>
              </a:gs>
            </a:gsLst>
            <a:lin ang="5400000" scaled="0"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 RFO</a:t>
            </a:r>
          </a:p>
          <a:p>
            <a:pPr algn="ctr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Wenger Albert</a:t>
            </a:r>
          </a:p>
          <a:p>
            <a:pPr algn="ctr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Wüthrich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Hans-Jürg</a:t>
            </a:r>
          </a:p>
        </p:txBody>
      </p:sp>
      <p:cxnSp>
        <p:nvCxnSpPr>
          <p:cNvPr id="47" name="Gerade Verbindung 46"/>
          <p:cNvCxnSpPr>
            <a:stCxn id="45" idx="0"/>
            <a:endCxn id="46" idx="2"/>
          </p:cNvCxnSpPr>
          <p:nvPr/>
        </p:nvCxnSpPr>
        <p:spPr>
          <a:xfrm flipV="1">
            <a:off x="3800992" y="3756175"/>
            <a:ext cx="0" cy="2980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hteck 47"/>
          <p:cNvSpPr/>
          <p:nvPr/>
        </p:nvSpPr>
        <p:spPr>
          <a:xfrm>
            <a:off x="344728" y="3659571"/>
            <a:ext cx="2160000" cy="50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300"/>
              </a:spcAft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Geschäftsstelle</a:t>
            </a:r>
          </a:p>
          <a:p>
            <a:pPr algn="ctr"/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Zurlinden Rolf</a:t>
            </a:r>
          </a:p>
        </p:txBody>
      </p:sp>
      <p:grpSp>
        <p:nvGrpSpPr>
          <p:cNvPr id="252" name="Gruppieren 251"/>
          <p:cNvGrpSpPr/>
          <p:nvPr/>
        </p:nvGrpSpPr>
        <p:grpSpPr>
          <a:xfrm>
            <a:off x="7545288" y="1146492"/>
            <a:ext cx="2156599" cy="3467214"/>
            <a:chOff x="7605295" y="760017"/>
            <a:chExt cx="2156599" cy="3813935"/>
          </a:xfrm>
        </p:grpSpPr>
        <p:grpSp>
          <p:nvGrpSpPr>
            <p:cNvPr id="250" name="Gruppieren 249"/>
            <p:cNvGrpSpPr/>
            <p:nvPr/>
          </p:nvGrpSpPr>
          <p:grpSpPr>
            <a:xfrm>
              <a:off x="7605295" y="2431952"/>
              <a:ext cx="2156599" cy="2142000"/>
              <a:chOff x="7605295" y="2431952"/>
              <a:chExt cx="2156599" cy="2142000"/>
            </a:xfrm>
          </p:grpSpPr>
          <p:sp>
            <p:nvSpPr>
              <p:cNvPr id="13" name="Rechteck 12"/>
              <p:cNvSpPr/>
              <p:nvPr/>
            </p:nvSpPr>
            <p:spPr>
              <a:xfrm>
                <a:off x="7934311" y="2431952"/>
                <a:ext cx="1827583" cy="2142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b" anchorCtr="0"/>
              <a:lstStyle/>
              <a:p>
                <a:pPr algn="ctr"/>
                <a:r>
                  <a:rPr lang="de-CH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Zugewiesene Mittel</a:t>
                </a:r>
              </a:p>
            </p:txBody>
          </p:sp>
          <p:grpSp>
            <p:nvGrpSpPr>
              <p:cNvPr id="244" name="Gruppieren 243"/>
              <p:cNvGrpSpPr/>
              <p:nvPr/>
            </p:nvGrpSpPr>
            <p:grpSpPr>
              <a:xfrm>
                <a:off x="7605295" y="2790097"/>
                <a:ext cx="1694023" cy="252000"/>
                <a:chOff x="7605295" y="2790097"/>
                <a:chExt cx="1694023" cy="252000"/>
              </a:xfrm>
            </p:grpSpPr>
            <p:sp>
              <p:nvSpPr>
                <p:cNvPr id="14" name="Rechteck 13"/>
                <p:cNvSpPr/>
                <p:nvPr/>
              </p:nvSpPr>
              <p:spPr>
                <a:xfrm>
                  <a:off x="8012318" y="2790097"/>
                  <a:ext cx="1287000" cy="252000"/>
                </a:xfrm>
                <a:prstGeom prst="rect">
                  <a:avLst/>
                </a:prstGeom>
                <a:solidFill>
                  <a:srgbClr val="224BCD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Polizei</a:t>
                  </a:r>
                </a:p>
              </p:txBody>
            </p:sp>
            <p:cxnSp>
              <p:nvCxnSpPr>
                <p:cNvPr id="62" name="Gerade Verbindung 61"/>
                <p:cNvCxnSpPr>
                  <a:stCxn id="14" idx="1"/>
                </p:cNvCxnSpPr>
                <p:nvPr/>
              </p:nvCxnSpPr>
              <p:spPr>
                <a:xfrm flipH="1">
                  <a:off x="7605295" y="2916097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5" name="Gruppieren 244"/>
              <p:cNvGrpSpPr/>
              <p:nvPr/>
            </p:nvGrpSpPr>
            <p:grpSpPr>
              <a:xfrm>
                <a:off x="7605295" y="3085623"/>
                <a:ext cx="1694023" cy="252000"/>
                <a:chOff x="7605295" y="3085623"/>
                <a:chExt cx="1694023" cy="252000"/>
              </a:xfrm>
            </p:grpSpPr>
            <p:sp>
              <p:nvSpPr>
                <p:cNvPr id="17" name="Rechteck 16"/>
                <p:cNvSpPr/>
                <p:nvPr/>
              </p:nvSpPr>
              <p:spPr>
                <a:xfrm>
                  <a:off x="8012318" y="3085623"/>
                  <a:ext cx="1287000" cy="252000"/>
                </a:xfrm>
                <a:prstGeom prst="rect">
                  <a:avLst/>
                </a:prstGeom>
                <a:solidFill>
                  <a:srgbClr val="FFFF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Sanität</a:t>
                  </a:r>
                </a:p>
              </p:txBody>
            </p:sp>
            <p:cxnSp>
              <p:nvCxnSpPr>
                <p:cNvPr id="63" name="Gerade Verbindung 62"/>
                <p:cNvCxnSpPr>
                  <a:stCxn id="17" idx="1"/>
                </p:cNvCxnSpPr>
                <p:nvPr/>
              </p:nvCxnSpPr>
              <p:spPr>
                <a:xfrm flipH="1">
                  <a:off x="7605295" y="3211623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6" name="Gruppieren 245"/>
              <p:cNvGrpSpPr/>
              <p:nvPr/>
            </p:nvGrpSpPr>
            <p:grpSpPr>
              <a:xfrm>
                <a:off x="7605295" y="3381149"/>
                <a:ext cx="1694023" cy="252000"/>
                <a:chOff x="7605295" y="3381149"/>
                <a:chExt cx="1694023" cy="252000"/>
              </a:xfrm>
            </p:grpSpPr>
            <p:sp>
              <p:nvSpPr>
                <p:cNvPr id="18" name="Rechteck 17"/>
                <p:cNvSpPr/>
                <p:nvPr/>
              </p:nvSpPr>
              <p:spPr>
                <a:xfrm>
                  <a:off x="8012318" y="3381149"/>
                  <a:ext cx="1287000" cy="252000"/>
                </a:xfrm>
                <a:prstGeom prst="rect">
                  <a:avLst/>
                </a:prstGeom>
                <a:solidFill>
                  <a:srgbClr val="FFCC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Care </a:t>
                  </a:r>
                  <a:r>
                    <a:rPr lang="de-CH" sz="1050" dirty="0" err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Team</a:t>
                  </a:r>
                  <a:r>
                    <a:rPr lang="de-CH" sz="1050" dirty="0" err="1">
                      <a:solidFill>
                        <a:srgbClr val="FFC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</a:t>
                  </a:r>
                  <a:endParaRPr lang="de-CH" sz="105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" name="Gerade Verbindung 63"/>
                <p:cNvCxnSpPr>
                  <a:stCxn id="18" idx="1"/>
                </p:cNvCxnSpPr>
                <p:nvPr/>
              </p:nvCxnSpPr>
              <p:spPr>
                <a:xfrm flipH="1">
                  <a:off x="7605295" y="3507149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7" name="Gruppieren 246"/>
              <p:cNvGrpSpPr/>
              <p:nvPr/>
            </p:nvGrpSpPr>
            <p:grpSpPr>
              <a:xfrm>
                <a:off x="7605295" y="3676675"/>
                <a:ext cx="1694023" cy="252000"/>
                <a:chOff x="7605295" y="3676675"/>
                <a:chExt cx="1694023" cy="252000"/>
              </a:xfrm>
            </p:grpSpPr>
            <p:sp>
              <p:nvSpPr>
                <p:cNvPr id="61" name="Rechteck 60"/>
                <p:cNvSpPr/>
                <p:nvPr/>
              </p:nvSpPr>
              <p:spPr>
                <a:xfrm>
                  <a:off x="8012318" y="3676675"/>
                  <a:ext cx="1287000" cy="252000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Zivilschutz</a:t>
                  </a:r>
                </a:p>
              </p:txBody>
            </p:sp>
            <p:cxnSp>
              <p:nvCxnSpPr>
                <p:cNvPr id="65" name="Gerade Verbindung 64"/>
                <p:cNvCxnSpPr>
                  <a:stCxn id="61" idx="1"/>
                </p:cNvCxnSpPr>
                <p:nvPr/>
              </p:nvCxnSpPr>
              <p:spPr>
                <a:xfrm flipH="1">
                  <a:off x="7605295" y="3802675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8" name="Gruppieren 247"/>
              <p:cNvGrpSpPr/>
              <p:nvPr/>
            </p:nvGrpSpPr>
            <p:grpSpPr>
              <a:xfrm>
                <a:off x="7605295" y="3972201"/>
                <a:ext cx="1694023" cy="252000"/>
                <a:chOff x="7605295" y="3972201"/>
                <a:chExt cx="1694023" cy="252000"/>
              </a:xfrm>
            </p:grpSpPr>
            <p:sp>
              <p:nvSpPr>
                <p:cNvPr id="15" name="Rechteck 14"/>
                <p:cNvSpPr/>
                <p:nvPr/>
              </p:nvSpPr>
              <p:spPr>
                <a:xfrm>
                  <a:off x="8012318" y="3972201"/>
                  <a:ext cx="1287000" cy="252000"/>
                </a:xfrm>
                <a:prstGeom prst="rect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Armee</a:t>
                  </a:r>
                </a:p>
              </p:txBody>
            </p:sp>
            <p:cxnSp>
              <p:nvCxnSpPr>
                <p:cNvPr id="66" name="Gerade Verbindung 65"/>
                <p:cNvCxnSpPr>
                  <a:stCxn id="15" idx="1"/>
                </p:cNvCxnSpPr>
                <p:nvPr/>
              </p:nvCxnSpPr>
              <p:spPr>
                <a:xfrm flipH="1" flipV="1">
                  <a:off x="7605295" y="4096161"/>
                  <a:ext cx="390000" cy="204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7" name="Gleichschenkliges Dreieck 66"/>
              <p:cNvSpPr/>
              <p:nvPr/>
            </p:nvSpPr>
            <p:spPr>
              <a:xfrm>
                <a:off x="9047809" y="3730667"/>
                <a:ext cx="194879" cy="144016"/>
              </a:xfrm>
              <a:prstGeom prst="triangle">
                <a:avLst/>
              </a:prstGeom>
              <a:solidFill>
                <a:srgbClr val="224B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68" name="Picture 5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25704" y="3100455"/>
                <a:ext cx="231191" cy="213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9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39135" y="3408218"/>
                <a:ext cx="211452" cy="194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43" name="Gruppieren 242"/>
              <p:cNvGrpSpPr/>
              <p:nvPr/>
            </p:nvGrpSpPr>
            <p:grpSpPr>
              <a:xfrm>
                <a:off x="7605295" y="2494571"/>
                <a:ext cx="1694023" cy="252000"/>
                <a:chOff x="7605295" y="2494571"/>
                <a:chExt cx="1694023" cy="252000"/>
              </a:xfrm>
            </p:grpSpPr>
            <p:sp>
              <p:nvSpPr>
                <p:cNvPr id="60" name="Rechteck 59"/>
                <p:cNvSpPr/>
                <p:nvPr/>
              </p:nvSpPr>
              <p:spPr>
                <a:xfrm>
                  <a:off x="8012318" y="2494571"/>
                  <a:ext cx="1287000" cy="252000"/>
                </a:xfrm>
                <a:prstGeom prst="rect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Feuerwehr</a:t>
                  </a:r>
                </a:p>
              </p:txBody>
            </p:sp>
            <p:cxnSp>
              <p:nvCxnSpPr>
                <p:cNvPr id="127" name="Gerade Verbindung 126"/>
                <p:cNvCxnSpPr>
                  <a:stCxn id="60" idx="1"/>
                </p:cNvCxnSpPr>
                <p:nvPr/>
              </p:nvCxnSpPr>
              <p:spPr>
                <a:xfrm flipH="1">
                  <a:off x="7605295" y="2620571"/>
                  <a:ext cx="390000" cy="88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1" name="Gruppieren 250"/>
            <p:cNvGrpSpPr/>
            <p:nvPr/>
          </p:nvGrpSpPr>
          <p:grpSpPr>
            <a:xfrm>
              <a:off x="7605295" y="760017"/>
              <a:ext cx="2156599" cy="1558800"/>
              <a:chOff x="7605295" y="760017"/>
              <a:chExt cx="2156599" cy="1558800"/>
            </a:xfrm>
          </p:grpSpPr>
          <p:sp>
            <p:nvSpPr>
              <p:cNvPr id="5" name="Rechteck 4"/>
              <p:cNvSpPr/>
              <p:nvPr/>
            </p:nvSpPr>
            <p:spPr>
              <a:xfrm>
                <a:off x="7934311" y="760017"/>
                <a:ext cx="1827583" cy="15588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b" anchorCtr="0"/>
              <a:lstStyle/>
              <a:p>
                <a:pPr algn="ctr"/>
                <a:r>
                  <a:rPr lang="de-CH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Eigene Mittel</a:t>
                </a:r>
              </a:p>
            </p:txBody>
          </p:sp>
          <p:grpSp>
            <p:nvGrpSpPr>
              <p:cNvPr id="239" name="Gruppieren 238"/>
              <p:cNvGrpSpPr/>
              <p:nvPr/>
            </p:nvGrpSpPr>
            <p:grpSpPr>
              <a:xfrm>
                <a:off x="7605295" y="1122039"/>
                <a:ext cx="1694025" cy="252000"/>
                <a:chOff x="7605295" y="1122039"/>
                <a:chExt cx="1694025" cy="252000"/>
              </a:xfrm>
            </p:grpSpPr>
            <p:grpSp>
              <p:nvGrpSpPr>
                <p:cNvPr id="237" name="Gruppieren 236"/>
                <p:cNvGrpSpPr/>
                <p:nvPr/>
              </p:nvGrpSpPr>
              <p:grpSpPr>
                <a:xfrm>
                  <a:off x="8012320" y="1122039"/>
                  <a:ext cx="1287000" cy="252000"/>
                  <a:chOff x="8012320" y="1122039"/>
                  <a:chExt cx="1287000" cy="252000"/>
                </a:xfrm>
              </p:grpSpPr>
              <p:sp>
                <p:nvSpPr>
                  <p:cNvPr id="11" name="Rechteck 10"/>
                  <p:cNvSpPr/>
                  <p:nvPr/>
                </p:nvSpPr>
                <p:spPr>
                  <a:xfrm>
                    <a:off x="8012320" y="1122039"/>
                    <a:ext cx="1287000" cy="252000"/>
                  </a:xfrm>
                  <a:prstGeom prst="rect">
                    <a:avLst/>
                  </a:prstGeom>
                  <a:solidFill>
                    <a:srgbClr val="FFC000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CH" sz="10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Zivilschutz</a:t>
                    </a:r>
                  </a:p>
                </p:txBody>
              </p:sp>
              <p:sp>
                <p:nvSpPr>
                  <p:cNvPr id="12" name="Gleichschenkliges Dreieck 11"/>
                  <p:cNvSpPr/>
                  <p:nvPr/>
                </p:nvSpPr>
                <p:spPr>
                  <a:xfrm>
                    <a:off x="9047086" y="1175770"/>
                    <a:ext cx="194879" cy="144016"/>
                  </a:xfrm>
                  <a:prstGeom prst="triangle">
                    <a:avLst/>
                  </a:prstGeom>
                  <a:solidFill>
                    <a:srgbClr val="224BC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CH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cxnSp>
              <p:nvCxnSpPr>
                <p:cNvPr id="133" name="Gerade Verbindung 132"/>
                <p:cNvCxnSpPr>
                  <a:stCxn id="11" idx="1"/>
                </p:cNvCxnSpPr>
                <p:nvPr/>
              </p:nvCxnSpPr>
              <p:spPr>
                <a:xfrm flipH="1">
                  <a:off x="7605295" y="1248039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0" name="Gruppieren 239"/>
              <p:cNvGrpSpPr/>
              <p:nvPr/>
            </p:nvGrpSpPr>
            <p:grpSpPr>
              <a:xfrm>
                <a:off x="7605295" y="1416353"/>
                <a:ext cx="1694025" cy="252000"/>
                <a:chOff x="7605295" y="1416353"/>
                <a:chExt cx="1694025" cy="252000"/>
              </a:xfrm>
            </p:grpSpPr>
            <p:sp>
              <p:nvSpPr>
                <p:cNvPr id="7" name="Rechteck 6"/>
                <p:cNvSpPr/>
                <p:nvPr/>
              </p:nvSpPr>
              <p:spPr>
                <a:xfrm>
                  <a:off x="8012320" y="1416353"/>
                  <a:ext cx="1287000" cy="252000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 err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Gde</a:t>
                  </a:r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Betriebe</a:t>
                  </a:r>
                </a:p>
              </p:txBody>
            </p:sp>
            <p:cxnSp>
              <p:nvCxnSpPr>
                <p:cNvPr id="135" name="Gerade Verbindung 134"/>
                <p:cNvCxnSpPr>
                  <a:stCxn id="7" idx="1"/>
                </p:cNvCxnSpPr>
                <p:nvPr/>
              </p:nvCxnSpPr>
              <p:spPr>
                <a:xfrm flipH="1">
                  <a:off x="7605295" y="1542353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1" name="Gruppieren 240"/>
              <p:cNvGrpSpPr/>
              <p:nvPr/>
            </p:nvGrpSpPr>
            <p:grpSpPr>
              <a:xfrm>
                <a:off x="7605295" y="1710667"/>
                <a:ext cx="1694025" cy="252000"/>
                <a:chOff x="7605295" y="1710667"/>
                <a:chExt cx="1694025" cy="252000"/>
              </a:xfrm>
            </p:grpSpPr>
            <p:sp>
              <p:nvSpPr>
                <p:cNvPr id="8" name="Rechteck 7"/>
                <p:cNvSpPr/>
                <p:nvPr/>
              </p:nvSpPr>
              <p:spPr>
                <a:xfrm>
                  <a:off x="8012320" y="1710667"/>
                  <a:ext cx="1287000" cy="252000"/>
                </a:xfrm>
                <a:prstGeom prst="rect">
                  <a:avLst/>
                </a:prstGeom>
                <a:solidFill>
                  <a:srgbClr val="FFFF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 err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Gde</a:t>
                  </a:r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Verwaltung</a:t>
                  </a:r>
                </a:p>
              </p:txBody>
            </p:sp>
            <p:cxnSp>
              <p:nvCxnSpPr>
                <p:cNvPr id="137" name="Gerade Verbindung 136"/>
                <p:cNvCxnSpPr>
                  <a:stCxn id="8" idx="1"/>
                </p:cNvCxnSpPr>
                <p:nvPr/>
              </p:nvCxnSpPr>
              <p:spPr>
                <a:xfrm flipH="1">
                  <a:off x="7605295" y="1836667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2" name="Gruppieren 241"/>
              <p:cNvGrpSpPr/>
              <p:nvPr/>
            </p:nvGrpSpPr>
            <p:grpSpPr>
              <a:xfrm>
                <a:off x="7605295" y="2004980"/>
                <a:ext cx="1694025" cy="252000"/>
                <a:chOff x="7605295" y="2004980"/>
                <a:chExt cx="1694025" cy="252000"/>
              </a:xfrm>
            </p:grpSpPr>
            <p:sp>
              <p:nvSpPr>
                <p:cNvPr id="9" name="Rechteck 8"/>
                <p:cNvSpPr/>
                <p:nvPr/>
              </p:nvSpPr>
              <p:spPr>
                <a:xfrm>
                  <a:off x="8012320" y="2004980"/>
                  <a:ext cx="1287000" cy="252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Weitere</a:t>
                  </a:r>
                </a:p>
              </p:txBody>
            </p:sp>
            <p:cxnSp>
              <p:nvCxnSpPr>
                <p:cNvPr id="139" name="Gerade Verbindung 138"/>
                <p:cNvCxnSpPr>
                  <a:stCxn id="9" idx="1"/>
                </p:cNvCxnSpPr>
                <p:nvPr/>
              </p:nvCxnSpPr>
              <p:spPr>
                <a:xfrm flipH="1">
                  <a:off x="7605295" y="2130980"/>
                  <a:ext cx="39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9" name="Gruppieren 248"/>
            <p:cNvGrpSpPr/>
            <p:nvPr/>
          </p:nvGrpSpPr>
          <p:grpSpPr>
            <a:xfrm>
              <a:off x="8011477" y="827725"/>
              <a:ext cx="1287842" cy="3692001"/>
              <a:chOff x="8011477" y="827725"/>
              <a:chExt cx="1287842" cy="3692001"/>
            </a:xfrm>
          </p:grpSpPr>
          <p:sp>
            <p:nvSpPr>
              <p:cNvPr id="16" name="Rechteck 15"/>
              <p:cNvSpPr/>
              <p:nvPr/>
            </p:nvSpPr>
            <p:spPr>
              <a:xfrm>
                <a:off x="8011477" y="4267726"/>
                <a:ext cx="1287841" cy="252000"/>
              </a:xfrm>
              <a:custGeom>
                <a:avLst/>
                <a:gdLst>
                  <a:gd name="connsiteX0" fmla="*/ 0 w 1188000"/>
                  <a:gd name="connsiteY0" fmla="*/ 0 h 252000"/>
                  <a:gd name="connsiteX1" fmla="*/ 1188000 w 1188000"/>
                  <a:gd name="connsiteY1" fmla="*/ 0 h 252000"/>
                  <a:gd name="connsiteX2" fmla="*/ 1188000 w 1188000"/>
                  <a:gd name="connsiteY2" fmla="*/ 252000 h 252000"/>
                  <a:gd name="connsiteX3" fmla="*/ 0 w 1188000"/>
                  <a:gd name="connsiteY3" fmla="*/ 252000 h 252000"/>
                  <a:gd name="connsiteX4" fmla="*/ 0 w 1188000"/>
                  <a:gd name="connsiteY4" fmla="*/ 0 h 252000"/>
                  <a:gd name="connsiteX0" fmla="*/ 776 w 1188776"/>
                  <a:gd name="connsiteY0" fmla="*/ 0 h 252000"/>
                  <a:gd name="connsiteX1" fmla="*/ 1188776 w 1188776"/>
                  <a:gd name="connsiteY1" fmla="*/ 0 h 252000"/>
                  <a:gd name="connsiteX2" fmla="*/ 1188776 w 1188776"/>
                  <a:gd name="connsiteY2" fmla="*/ 252000 h 252000"/>
                  <a:gd name="connsiteX3" fmla="*/ 776 w 1188776"/>
                  <a:gd name="connsiteY3" fmla="*/ 252000 h 252000"/>
                  <a:gd name="connsiteX4" fmla="*/ 0 w 1188776"/>
                  <a:gd name="connsiteY4" fmla="*/ 127109 h 252000"/>
                  <a:gd name="connsiteX5" fmla="*/ 776 w 1188776"/>
                  <a:gd name="connsiteY5" fmla="*/ 0 h 25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88776" h="252000">
                    <a:moveTo>
                      <a:pt x="776" y="0"/>
                    </a:moveTo>
                    <a:lnTo>
                      <a:pt x="1188776" y="0"/>
                    </a:lnTo>
                    <a:lnTo>
                      <a:pt x="1188776" y="252000"/>
                    </a:lnTo>
                    <a:lnTo>
                      <a:pt x="776" y="252000"/>
                    </a:lnTo>
                    <a:cubicBezTo>
                      <a:pt x="517" y="210370"/>
                      <a:pt x="259" y="168739"/>
                      <a:pt x="0" y="127109"/>
                    </a:cubicBezTo>
                    <a:cubicBezTo>
                      <a:pt x="259" y="84739"/>
                      <a:pt x="517" y="42370"/>
                      <a:pt x="776" y="0"/>
                    </a:cubicBezTo>
                    <a:close/>
                  </a:path>
                </a:pathLst>
              </a:custGeom>
              <a:solidFill>
                <a:srgbClr val="777777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Weitere</a:t>
                </a:r>
              </a:p>
            </p:txBody>
          </p:sp>
          <p:sp>
            <p:nvSpPr>
              <p:cNvPr id="6" name="Rechteck 5"/>
              <p:cNvSpPr/>
              <p:nvPr/>
            </p:nvSpPr>
            <p:spPr>
              <a:xfrm>
                <a:off x="8011479" y="827725"/>
                <a:ext cx="1287840" cy="252000"/>
              </a:xfrm>
              <a:custGeom>
                <a:avLst/>
                <a:gdLst>
                  <a:gd name="connsiteX0" fmla="*/ 0 w 1188000"/>
                  <a:gd name="connsiteY0" fmla="*/ 0 h 252000"/>
                  <a:gd name="connsiteX1" fmla="*/ 1188000 w 1188000"/>
                  <a:gd name="connsiteY1" fmla="*/ 0 h 252000"/>
                  <a:gd name="connsiteX2" fmla="*/ 1188000 w 1188000"/>
                  <a:gd name="connsiteY2" fmla="*/ 252000 h 252000"/>
                  <a:gd name="connsiteX3" fmla="*/ 0 w 1188000"/>
                  <a:gd name="connsiteY3" fmla="*/ 252000 h 252000"/>
                  <a:gd name="connsiteX4" fmla="*/ 0 w 1188000"/>
                  <a:gd name="connsiteY4" fmla="*/ 0 h 252000"/>
                  <a:gd name="connsiteX0" fmla="*/ 776 w 1188776"/>
                  <a:gd name="connsiteY0" fmla="*/ 0 h 252000"/>
                  <a:gd name="connsiteX1" fmla="*/ 1188776 w 1188776"/>
                  <a:gd name="connsiteY1" fmla="*/ 0 h 252000"/>
                  <a:gd name="connsiteX2" fmla="*/ 1188776 w 1188776"/>
                  <a:gd name="connsiteY2" fmla="*/ 252000 h 252000"/>
                  <a:gd name="connsiteX3" fmla="*/ 776 w 1188776"/>
                  <a:gd name="connsiteY3" fmla="*/ 252000 h 252000"/>
                  <a:gd name="connsiteX4" fmla="*/ 0 w 1188776"/>
                  <a:gd name="connsiteY4" fmla="*/ 128585 h 252000"/>
                  <a:gd name="connsiteX5" fmla="*/ 776 w 1188776"/>
                  <a:gd name="connsiteY5" fmla="*/ 0 h 252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88776" h="252000">
                    <a:moveTo>
                      <a:pt x="776" y="0"/>
                    </a:moveTo>
                    <a:lnTo>
                      <a:pt x="1188776" y="0"/>
                    </a:lnTo>
                    <a:lnTo>
                      <a:pt x="1188776" y="252000"/>
                    </a:lnTo>
                    <a:lnTo>
                      <a:pt x="776" y="252000"/>
                    </a:lnTo>
                    <a:cubicBezTo>
                      <a:pt x="517" y="210862"/>
                      <a:pt x="259" y="169723"/>
                      <a:pt x="0" y="128585"/>
                    </a:cubicBezTo>
                    <a:cubicBezTo>
                      <a:pt x="259" y="85723"/>
                      <a:pt x="517" y="42862"/>
                      <a:pt x="776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Feuerwehr</a:t>
                </a:r>
              </a:p>
            </p:txBody>
          </p:sp>
          <p:cxnSp>
            <p:nvCxnSpPr>
              <p:cNvPr id="165" name="Gewinkelte Verbindung 164"/>
              <p:cNvCxnSpPr>
                <a:stCxn id="6" idx="4"/>
                <a:endCxn id="16" idx="4"/>
              </p:cNvCxnSpPr>
              <p:nvPr/>
            </p:nvCxnSpPr>
            <p:spPr>
              <a:xfrm>
                <a:off x="8011478" y="956313"/>
                <a:ext cx="13758" cy="3438525"/>
              </a:xfrm>
              <a:prstGeom prst="bentConnector3">
                <a:avLst>
                  <a:gd name="adj1" fmla="val -2969843"/>
                </a:avLst>
              </a:prstGeom>
              <a:ln w="12700" cmpd="sng">
                <a:solidFill>
                  <a:schemeClr val="tx1"/>
                </a:solidFill>
                <a:prstDash val="dash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4" name="Rechteck 113"/>
          <p:cNvSpPr/>
          <p:nvPr/>
        </p:nvSpPr>
        <p:spPr>
          <a:xfrm>
            <a:off x="3145311" y="760017"/>
            <a:ext cx="612000" cy="20880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Grindelwald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 Bucher Beat	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cxnSp>
        <p:nvCxnSpPr>
          <p:cNvPr id="193" name="Gewinkelte Verbindung 192"/>
          <p:cNvCxnSpPr>
            <a:stCxn id="114" idx="2"/>
            <a:endCxn id="46" idx="0"/>
          </p:cNvCxnSpPr>
          <p:nvPr/>
        </p:nvCxnSpPr>
        <p:spPr>
          <a:xfrm rot="16200000" flipH="1">
            <a:off x="3478072" y="2821255"/>
            <a:ext cx="296158" cy="349681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hteck 114"/>
          <p:cNvSpPr/>
          <p:nvPr/>
        </p:nvSpPr>
        <p:spPr>
          <a:xfrm>
            <a:off x="3845457" y="760017"/>
            <a:ext cx="612000" cy="20880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Lütschental 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 Burgener </a:t>
            </a:r>
            <a:r>
              <a:rPr lang="de-CH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Hansruedi</a:t>
            </a:r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cxnSp>
        <p:nvCxnSpPr>
          <p:cNvPr id="195" name="Gewinkelte Verbindung 194"/>
          <p:cNvCxnSpPr>
            <a:stCxn id="115" idx="2"/>
            <a:endCxn id="46" idx="0"/>
          </p:cNvCxnSpPr>
          <p:nvPr/>
        </p:nvCxnSpPr>
        <p:spPr>
          <a:xfrm rot="5400000">
            <a:off x="3828146" y="2820864"/>
            <a:ext cx="296158" cy="350465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14643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Lage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Grossniklaus Stefan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 Graf Daniel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5" name="Gewinkelte Verbindung 204"/>
          <p:cNvCxnSpPr>
            <a:stCxn id="33" idx="0"/>
            <a:endCxn id="45" idx="2"/>
          </p:cNvCxnSpPr>
          <p:nvPr/>
        </p:nvCxnSpPr>
        <p:spPr>
          <a:xfrm rot="5400000" flipH="1" flipV="1">
            <a:off x="2223339" y="3363516"/>
            <a:ext cx="274956" cy="2880349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hteck 103"/>
          <p:cNvSpPr/>
          <p:nvPr/>
        </p:nvSpPr>
        <p:spPr>
          <a:xfrm>
            <a:off x="1334150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Kübli Monika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 Brawand Erika	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7" name="Gewinkelte Verbindung 206"/>
          <p:cNvCxnSpPr>
            <a:stCxn id="104" idx="0"/>
            <a:endCxn id="45" idx="2"/>
          </p:cNvCxnSpPr>
          <p:nvPr/>
        </p:nvCxnSpPr>
        <p:spPr>
          <a:xfrm rot="5400000" flipH="1" flipV="1">
            <a:off x="2583093" y="3723269"/>
            <a:ext cx="274956" cy="2160842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hteck 104"/>
          <p:cNvSpPr/>
          <p:nvPr/>
        </p:nvSpPr>
        <p:spPr>
          <a:xfrm>
            <a:off x="2053657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öffentliche Sicherheit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	Guggisberg Urs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9" name="Gewinkelte Verbindung 208"/>
          <p:cNvCxnSpPr>
            <a:stCxn id="105" idx="0"/>
            <a:endCxn id="45" idx="2"/>
          </p:cNvCxnSpPr>
          <p:nvPr/>
        </p:nvCxnSpPr>
        <p:spPr>
          <a:xfrm rot="5400000" flipH="1" flipV="1">
            <a:off x="2942846" y="4083023"/>
            <a:ext cx="274956" cy="1441335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hteck 105"/>
          <p:cNvSpPr/>
          <p:nvPr/>
        </p:nvSpPr>
        <p:spPr>
          <a:xfrm>
            <a:off x="2773164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Schutz &amp; Rettung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FW  Ryser Markus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ZSO Graf Daniel	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1" name="Gewinkelte Verbindung 210"/>
          <p:cNvCxnSpPr>
            <a:stCxn id="106" idx="0"/>
            <a:endCxn id="45" idx="2"/>
          </p:cNvCxnSpPr>
          <p:nvPr/>
        </p:nvCxnSpPr>
        <p:spPr>
          <a:xfrm rot="5400000" flipH="1" flipV="1">
            <a:off x="3302600" y="4442776"/>
            <a:ext cx="274956" cy="721828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hteck 106"/>
          <p:cNvSpPr/>
          <p:nvPr/>
        </p:nvSpPr>
        <p:spPr>
          <a:xfrm>
            <a:off x="3492671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Gesundheit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Gertsch Ramona</a:t>
            </a:r>
          </a:p>
          <a:p>
            <a:pPr marL="215900" indent="-215900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Brügger Erika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3" name="Gewinkelte Verbindung 212"/>
          <p:cNvCxnSpPr>
            <a:stCxn id="107" idx="0"/>
            <a:endCxn id="45" idx="2"/>
          </p:cNvCxnSpPr>
          <p:nvPr/>
        </p:nvCxnSpPr>
        <p:spPr>
          <a:xfrm rot="5400000" flipH="1" flipV="1">
            <a:off x="3662353" y="4802530"/>
            <a:ext cx="274956" cy="2321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hteck 107"/>
          <p:cNvSpPr/>
          <p:nvPr/>
        </p:nvSpPr>
        <p:spPr>
          <a:xfrm>
            <a:off x="4212178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Logistik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Brawand Remo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 Bohren André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5" name="Gewinkelte Verbindung 214"/>
          <p:cNvCxnSpPr>
            <a:stCxn id="108" idx="0"/>
            <a:endCxn id="45" idx="2"/>
          </p:cNvCxnSpPr>
          <p:nvPr/>
        </p:nvCxnSpPr>
        <p:spPr>
          <a:xfrm rot="16200000" flipV="1">
            <a:off x="4022107" y="4445097"/>
            <a:ext cx="274956" cy="717186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hteck 108"/>
          <p:cNvSpPr/>
          <p:nvPr/>
        </p:nvSpPr>
        <p:spPr>
          <a:xfrm>
            <a:off x="4931685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Bohren André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 Brawand Remo</a:t>
            </a:r>
          </a:p>
          <a:p>
            <a:pPr marL="220663" indent="-220663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900" indent="-215900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0663" indent="-220663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7" name="Gewinkelte Verbindung 216"/>
          <p:cNvCxnSpPr>
            <a:stCxn id="109" idx="0"/>
            <a:endCxn id="45" idx="2"/>
          </p:cNvCxnSpPr>
          <p:nvPr/>
        </p:nvCxnSpPr>
        <p:spPr>
          <a:xfrm rot="16200000" flipV="1">
            <a:off x="4381861" y="4085343"/>
            <a:ext cx="274956" cy="1436693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hteck 109"/>
          <p:cNvSpPr/>
          <p:nvPr/>
        </p:nvSpPr>
        <p:spPr>
          <a:xfrm>
            <a:off x="5651192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Naturgefahrenberater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Kaufmann Andreas</a:t>
            </a:r>
          </a:p>
          <a:p>
            <a:pPr marL="215900" indent="-215900"/>
            <a:r>
              <a:rPr lang="de-CH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 Hofer Beat</a:t>
            </a:r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9" name="Gewinkelte Verbindung 218"/>
          <p:cNvCxnSpPr>
            <a:stCxn id="110" idx="0"/>
            <a:endCxn id="45" idx="2"/>
          </p:cNvCxnSpPr>
          <p:nvPr/>
        </p:nvCxnSpPr>
        <p:spPr>
          <a:xfrm rot="16200000" flipV="1">
            <a:off x="4741614" y="3725590"/>
            <a:ext cx="274956" cy="2156200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hteck 110"/>
          <p:cNvSpPr/>
          <p:nvPr/>
        </p:nvSpPr>
        <p:spPr>
          <a:xfrm>
            <a:off x="6370699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Tourismus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Hauswirth Bruno</a:t>
            </a:r>
          </a:p>
          <a:p>
            <a:pPr marL="220663" indent="-220663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Trummer Melanie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1" name="Gewinkelte Verbindung 220"/>
          <p:cNvCxnSpPr>
            <a:stCxn id="111" idx="0"/>
            <a:endCxn id="45" idx="2"/>
          </p:cNvCxnSpPr>
          <p:nvPr/>
        </p:nvCxnSpPr>
        <p:spPr>
          <a:xfrm rot="16200000" flipV="1">
            <a:off x="5101368" y="3365836"/>
            <a:ext cx="274956" cy="2875707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Gewinkelte Verbindung 222"/>
          <p:cNvCxnSpPr>
            <a:stCxn id="48" idx="3"/>
            <a:endCxn id="45" idx="0"/>
          </p:cNvCxnSpPr>
          <p:nvPr/>
        </p:nvCxnSpPr>
        <p:spPr>
          <a:xfrm>
            <a:off x="2504728" y="3911571"/>
            <a:ext cx="1296264" cy="14264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Rechteck 228"/>
          <p:cNvSpPr/>
          <p:nvPr/>
        </p:nvSpPr>
        <p:spPr>
          <a:xfrm>
            <a:off x="7090206" y="4941168"/>
            <a:ext cx="612000" cy="176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Lütschental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von </a:t>
            </a:r>
            <a:r>
              <a:rPr lang="de-CH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Allmen Nadine</a:t>
            </a:r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900" indent="-215900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1" name="Gewinkelte Verbindung 230"/>
          <p:cNvCxnSpPr>
            <a:stCxn id="45" idx="2"/>
            <a:endCxn id="229" idx="0"/>
          </p:cNvCxnSpPr>
          <p:nvPr/>
        </p:nvCxnSpPr>
        <p:spPr>
          <a:xfrm rot="16200000" flipH="1">
            <a:off x="5461121" y="3006083"/>
            <a:ext cx="274956" cy="3595214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3" name="Gruppieren 252"/>
          <p:cNvGrpSpPr/>
          <p:nvPr/>
        </p:nvGrpSpPr>
        <p:grpSpPr>
          <a:xfrm>
            <a:off x="344727" y="116632"/>
            <a:ext cx="9417167" cy="494928"/>
            <a:chOff x="344727" y="116632"/>
            <a:chExt cx="9417167" cy="494928"/>
          </a:xfrm>
        </p:grpSpPr>
        <p:sp>
          <p:nvSpPr>
            <p:cNvPr id="19" name="Titel 1"/>
            <p:cNvSpPr txBox="1">
              <a:spLocks/>
            </p:cNvSpPr>
            <p:nvPr/>
          </p:nvSpPr>
          <p:spPr>
            <a:xfrm>
              <a:off x="344727" y="116632"/>
              <a:ext cx="7589584" cy="49492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e-CH" sz="2400" dirty="0">
                  <a:latin typeface="Arial" panose="020B0604020202020204" pitchFamily="34" charset="0"/>
                  <a:cs typeface="Arial" panose="020B0604020202020204" pitchFamily="34" charset="0"/>
                </a:rPr>
                <a:t>Organigramm RFO Grindelwald / Lütschental</a:t>
              </a:r>
            </a:p>
          </p:txBody>
        </p:sp>
        <p:sp>
          <p:nvSpPr>
            <p:cNvPr id="236" name="Titel 1"/>
            <p:cNvSpPr txBox="1">
              <a:spLocks/>
            </p:cNvSpPr>
            <p:nvPr/>
          </p:nvSpPr>
          <p:spPr>
            <a:xfrm>
              <a:off x="7934310" y="116632"/>
              <a:ext cx="1827584" cy="49492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de-CH" sz="1400" dirty="0">
                  <a:latin typeface="Arial" panose="020B0604020202020204" pitchFamily="34" charset="0"/>
                  <a:cs typeface="Arial" panose="020B0604020202020204" pitchFamily="34" charset="0"/>
                </a:rPr>
                <a:t>Stand 01.01.2026</a:t>
              </a:r>
            </a:p>
          </p:txBody>
        </p:sp>
      </p:grpSp>
      <p:cxnSp>
        <p:nvCxnSpPr>
          <p:cNvPr id="277" name="Gerade Verbindung 276"/>
          <p:cNvCxnSpPr>
            <a:stCxn id="48" idx="3"/>
          </p:cNvCxnSpPr>
          <p:nvPr/>
        </p:nvCxnSpPr>
        <p:spPr>
          <a:xfrm>
            <a:off x="2504728" y="3911571"/>
            <a:ext cx="5040560" cy="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9" name="Object 92">
            <a:extLst>
              <a:ext uri="{FF2B5EF4-FFF2-40B4-BE49-F238E27FC236}">
                <a16:creationId xmlns:a16="http://schemas.microsoft.com/office/drawing/2014/main" id="{3DD2A9BD-D57F-4202-96D1-B6BF858794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615080"/>
              </p:ext>
            </p:extLst>
          </p:nvPr>
        </p:nvGraphicFramePr>
        <p:xfrm>
          <a:off x="379801" y="670819"/>
          <a:ext cx="7556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-Foto" r:id="rId4" imgW="6571429" imgH="6744641" progId="MSPhotoEd.3">
                  <p:embed/>
                </p:oleObj>
              </mc:Choice>
              <mc:Fallback>
                <p:oleObj name="Photo Editor-Foto" r:id="rId4" imgW="6571429" imgH="6744641" progId="MSPhotoEd.3">
                  <p:embed/>
                  <p:pic>
                    <p:nvPicPr>
                      <p:cNvPr id="99" name="Object 92">
                        <a:extLst>
                          <a:ext uri="{FF2B5EF4-FFF2-40B4-BE49-F238E27FC236}">
                            <a16:creationId xmlns:a16="http://schemas.microsoft.com/office/drawing/2014/main" id="{3DD2A9BD-D57F-4202-96D1-B6BF858794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801" y="670819"/>
                        <a:ext cx="7556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0" name="Picture 2" descr="Wappen von Lütschental">
            <a:extLst>
              <a:ext uri="{FF2B5EF4-FFF2-40B4-BE49-F238E27FC236}">
                <a16:creationId xmlns:a16="http://schemas.microsoft.com/office/drawing/2014/main" id="{E1F756AD-9A75-4C0F-A06C-0777C2976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651" y="670819"/>
            <a:ext cx="627537" cy="793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42D9DF18-0D30-4EA3-82ED-E63605447306}"/>
              </a:ext>
            </a:extLst>
          </p:cNvPr>
          <p:cNvSpPr txBox="1"/>
          <p:nvPr/>
        </p:nvSpPr>
        <p:spPr>
          <a:xfrm>
            <a:off x="8121352" y="6335836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/>
              <a:t>GP Gemeindepräsident</a:t>
            </a:r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372253899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A4-Papier (210 x 297 mm)</PresentationFormat>
  <Paragraphs>64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Larissa</vt:lpstr>
      <vt:lpstr>Photo Editor-Foto</vt:lpstr>
      <vt:lpstr>PowerPoint-Präsentation</vt:lpstr>
    </vt:vector>
  </TitlesOfParts>
  <Company>Kanton Bern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Gasser Christoph</dc:creator>
  <cp:lastModifiedBy>Rolf Zurlinden</cp:lastModifiedBy>
  <cp:revision>56</cp:revision>
  <cp:lastPrinted>2025-10-30T13:35:55Z</cp:lastPrinted>
  <dcterms:created xsi:type="dcterms:W3CDTF">2014-09-17T11:51:18Z</dcterms:created>
  <dcterms:modified xsi:type="dcterms:W3CDTF">2025-12-24T13:48:14Z</dcterms:modified>
</cp:coreProperties>
</file>